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0"/>
  </p:notesMasterIdLst>
  <p:sldIdLst>
    <p:sldId id="256" r:id="rId2"/>
    <p:sldId id="257" r:id="rId3"/>
    <p:sldId id="258" r:id="rId4"/>
    <p:sldId id="259" r:id="rId5"/>
    <p:sldId id="260" r:id="rId6"/>
    <p:sldId id="263" r:id="rId7"/>
    <p:sldId id="265"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653C26-5895-4B7E-9B80-3A1A1300E316}"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99E35-7079-4252-A879-DC2B5C966A64}" type="slidenum">
              <a:rPr lang="en-US" smtClean="0"/>
              <a:t>‹#›</a:t>
            </a:fld>
            <a:endParaRPr lang="en-US"/>
          </a:p>
        </p:txBody>
      </p:sp>
    </p:spTree>
    <p:extLst>
      <p:ext uri="{BB962C8B-B14F-4D97-AF65-F5344CB8AC3E}">
        <p14:creationId xmlns:p14="http://schemas.microsoft.com/office/powerpoint/2010/main" val="285986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3A9338-B17E-470C-83E1-49755499C5D3}"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2844825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A9338-B17E-470C-83E1-49755499C5D3}"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221807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A9338-B17E-470C-83E1-49755499C5D3}"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715BDE-F65B-4B13-8BD8-26F7117932A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7676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3A9338-B17E-470C-83E1-49755499C5D3}"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421606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3A9338-B17E-470C-83E1-49755499C5D3}"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715BDE-F65B-4B13-8BD8-26F7117932A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5641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3A9338-B17E-470C-83E1-49755499C5D3}"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3946533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A9338-B17E-470C-83E1-49755499C5D3}"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47024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A9338-B17E-470C-83E1-49755499C5D3}"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232693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3A9338-B17E-470C-83E1-49755499C5D3}"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1275645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3A9338-B17E-470C-83E1-49755499C5D3}" type="datetimeFigureOut">
              <a:rPr lang="en-US" smtClean="0"/>
              <a:t>11/28/2025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961315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3A9338-B17E-470C-83E1-49755499C5D3}"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232648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3A9338-B17E-470C-83E1-49755499C5D3}" type="datetimeFigureOut">
              <a:rPr lang="en-US" smtClean="0"/>
              <a:t>11/28/2025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547726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3A9338-B17E-470C-83E1-49755499C5D3}" type="datetimeFigureOut">
              <a:rPr lang="en-US" smtClean="0"/>
              <a:t>11/28/2025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1950145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3A9338-B17E-470C-83E1-49755499C5D3}" type="datetimeFigureOut">
              <a:rPr lang="en-US" smtClean="0"/>
              <a:t>11/28/2025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2288902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3A9338-B17E-470C-83E1-49755499C5D3}"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125810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3A9338-B17E-470C-83E1-49755499C5D3}" type="datetimeFigureOut">
              <a:rPr lang="en-US" smtClean="0"/>
              <a:t>11/28/2025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11715BDE-F65B-4B13-8BD8-26F7117932AE}" type="slidenum">
              <a:rPr lang="en-US" smtClean="0"/>
              <a:t>‹#›</a:t>
            </a:fld>
            <a:endParaRPr lang="en-US"/>
          </a:p>
        </p:txBody>
      </p:sp>
    </p:spTree>
    <p:extLst>
      <p:ext uri="{BB962C8B-B14F-4D97-AF65-F5344CB8AC3E}">
        <p14:creationId xmlns:p14="http://schemas.microsoft.com/office/powerpoint/2010/main" val="243221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B3A9338-B17E-470C-83E1-49755499C5D3}" type="datetimeFigureOut">
              <a:rPr lang="en-US" smtClean="0"/>
              <a:t>11/28/2025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11715BDE-F65B-4B13-8BD8-26F7117932AE}" type="slidenum">
              <a:rPr lang="en-US" smtClean="0"/>
              <a:t>‹#›</a:t>
            </a:fld>
            <a:endParaRPr lang="en-US"/>
          </a:p>
        </p:txBody>
      </p:sp>
    </p:spTree>
    <p:extLst>
      <p:ext uri="{BB962C8B-B14F-4D97-AF65-F5344CB8AC3E}">
        <p14:creationId xmlns:p14="http://schemas.microsoft.com/office/powerpoint/2010/main" val="261459340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eunsis.eun.edu.g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99AFA-B7D4-4B10-91B1-0BB803EEDC0D}"/>
              </a:ext>
            </a:extLst>
          </p:cNvPr>
          <p:cNvSpPr>
            <a:spLocks noGrp="1"/>
          </p:cNvSpPr>
          <p:nvPr>
            <p:ph type="ctrTitle"/>
          </p:nvPr>
        </p:nvSpPr>
        <p:spPr>
          <a:xfrm>
            <a:off x="1337094" y="267420"/>
            <a:ext cx="9717759" cy="767750"/>
          </a:xfrm>
        </p:spPr>
        <p:txBody>
          <a:bodyPr>
            <a:normAutofit/>
          </a:bodyPr>
          <a:lstStyle/>
          <a:p>
            <a:r>
              <a:rPr lang="ka-GE" sz="1800" dirty="0">
                <a:solidFill>
                  <a:schemeClr val="accent1">
                    <a:lumMod val="75000"/>
                  </a:schemeClr>
                </a:solidFill>
              </a:rPr>
              <a:t>როგორ დავჯავშნოთ ბიბლიოთეკის ჯგუფური მუშაობის ოთახი ელექტრონულად</a:t>
            </a:r>
            <a:br>
              <a:rPr lang="ka-GE" sz="1800" dirty="0">
                <a:solidFill>
                  <a:schemeClr val="accent1">
                    <a:lumMod val="75000"/>
                  </a:schemeClr>
                </a:solidFill>
              </a:rPr>
            </a:br>
            <a:endParaRPr lang="en-US" sz="1800" dirty="0">
              <a:solidFill>
                <a:schemeClr val="accent1">
                  <a:lumMod val="75000"/>
                </a:schemeClr>
              </a:solidFill>
            </a:endParaRPr>
          </a:p>
        </p:txBody>
      </p:sp>
      <p:sp>
        <p:nvSpPr>
          <p:cNvPr id="3" name="Subtitle 2">
            <a:extLst>
              <a:ext uri="{FF2B5EF4-FFF2-40B4-BE49-F238E27FC236}">
                <a16:creationId xmlns:a16="http://schemas.microsoft.com/office/drawing/2014/main" id="{A9AB8613-3EAF-4C5E-8683-25ABE0FD6C9B}"/>
              </a:ext>
            </a:extLst>
          </p:cNvPr>
          <p:cNvSpPr>
            <a:spLocks noGrp="1"/>
          </p:cNvSpPr>
          <p:nvPr>
            <p:ph type="subTitle" idx="1"/>
          </p:nvPr>
        </p:nvSpPr>
        <p:spPr/>
        <p:txBody>
          <a:bodyPr/>
          <a:lstStyle/>
          <a:p>
            <a:endParaRPr lang="en-US" dirty="0"/>
          </a:p>
        </p:txBody>
      </p:sp>
      <p:pic>
        <p:nvPicPr>
          <p:cNvPr id="7" name="Picture 6">
            <a:extLst>
              <a:ext uri="{FF2B5EF4-FFF2-40B4-BE49-F238E27FC236}">
                <a16:creationId xmlns:a16="http://schemas.microsoft.com/office/drawing/2014/main" id="{8A1C245B-C378-4340-8A3F-71A78A6C7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39" y="871268"/>
            <a:ext cx="10536522" cy="4822166"/>
          </a:xfrm>
          <a:prstGeom prst="rect">
            <a:avLst/>
          </a:prstGeom>
        </p:spPr>
      </p:pic>
    </p:spTree>
    <p:extLst>
      <p:ext uri="{BB962C8B-B14F-4D97-AF65-F5344CB8AC3E}">
        <p14:creationId xmlns:p14="http://schemas.microsoft.com/office/powerpoint/2010/main" val="289170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42E0E-D31D-4E43-AF76-58929E58A7CC}"/>
              </a:ext>
            </a:extLst>
          </p:cNvPr>
          <p:cNvSpPr>
            <a:spLocks noGrp="1"/>
          </p:cNvSpPr>
          <p:nvPr>
            <p:ph type="title"/>
          </p:nvPr>
        </p:nvSpPr>
        <p:spPr>
          <a:xfrm>
            <a:off x="836497" y="682366"/>
            <a:ext cx="9770706" cy="978483"/>
          </a:xfrm>
        </p:spPr>
        <p:txBody>
          <a:bodyPr>
            <a:normAutofit/>
          </a:bodyPr>
          <a:lstStyle/>
          <a:p>
            <a:pPr algn="ctr"/>
            <a:r>
              <a:rPr lang="ka-GE" sz="2200" dirty="0"/>
              <a:t>პირველ რიგში შევდივართ</a:t>
            </a:r>
            <a:r>
              <a:rPr lang="en-US" sz="2200" dirty="0"/>
              <a:t> </a:t>
            </a:r>
            <a:r>
              <a:rPr lang="en-US" sz="2200" dirty="0">
                <a:hlinkClick r:id="rId2"/>
              </a:rPr>
              <a:t>https://eunsis.eun.edu.ge/</a:t>
            </a:r>
            <a:r>
              <a:rPr lang="en-US" sz="2200" dirty="0"/>
              <a:t> -</a:t>
            </a:r>
            <a:r>
              <a:rPr lang="ka-GE" sz="2200" dirty="0"/>
              <a:t> ზე და შეგვყავს ჩვენი მონაცემები</a:t>
            </a:r>
            <a:endParaRPr lang="en-US" sz="2200" dirty="0"/>
          </a:p>
        </p:txBody>
      </p:sp>
      <p:pic>
        <p:nvPicPr>
          <p:cNvPr id="5" name="Content Placeholder 4">
            <a:extLst>
              <a:ext uri="{FF2B5EF4-FFF2-40B4-BE49-F238E27FC236}">
                <a16:creationId xmlns:a16="http://schemas.microsoft.com/office/drawing/2014/main" id="{B6A597CF-CF80-4299-B891-17F0E1D227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11288" y="1824296"/>
            <a:ext cx="9621123" cy="4351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66513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5E9B3-600F-4B2D-9099-B46FE3F0198D}"/>
              </a:ext>
            </a:extLst>
          </p:cNvPr>
          <p:cNvSpPr>
            <a:spLocks noGrp="1"/>
          </p:cNvSpPr>
          <p:nvPr>
            <p:ph type="title"/>
          </p:nvPr>
        </p:nvSpPr>
        <p:spPr>
          <a:xfrm>
            <a:off x="838200" y="220764"/>
            <a:ext cx="10515600" cy="940632"/>
          </a:xfrm>
        </p:spPr>
        <p:txBody>
          <a:bodyPr>
            <a:normAutofit/>
          </a:bodyPr>
          <a:lstStyle/>
          <a:p>
            <a:pPr algn="ctr"/>
            <a:br>
              <a:rPr lang="ka-GE" sz="2000" dirty="0"/>
            </a:br>
            <a:r>
              <a:rPr lang="ka-GE" sz="2000" dirty="0">
                <a:solidFill>
                  <a:schemeClr val="accent1">
                    <a:lumMod val="75000"/>
                  </a:schemeClr>
                </a:solidFill>
              </a:rPr>
              <a:t>უნდა </a:t>
            </a:r>
            <a:r>
              <a:rPr lang="ka-GE" sz="1800" dirty="0">
                <a:solidFill>
                  <a:schemeClr val="accent1">
                    <a:lumMod val="75000"/>
                  </a:schemeClr>
                </a:solidFill>
              </a:rPr>
              <a:t>ავირჩიოთ</a:t>
            </a:r>
            <a:r>
              <a:rPr lang="ka-GE" sz="2000" dirty="0">
                <a:solidFill>
                  <a:schemeClr val="accent1">
                    <a:lumMod val="75000"/>
                  </a:schemeClr>
                </a:solidFill>
              </a:rPr>
              <a:t> „ბიბლიოთეკა“, რომელიც მარცხენა ზედა კუთხეშია მოცემული</a:t>
            </a:r>
            <a:endParaRPr lang="en-US" sz="2000" dirty="0"/>
          </a:p>
        </p:txBody>
      </p:sp>
      <p:pic>
        <p:nvPicPr>
          <p:cNvPr id="5" name="Content Placeholder 4">
            <a:extLst>
              <a:ext uri="{FF2B5EF4-FFF2-40B4-BE49-F238E27FC236}">
                <a16:creationId xmlns:a16="http://schemas.microsoft.com/office/drawing/2014/main" id="{D10B4362-7B6A-410F-853C-BCE5E6B4EEC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0585"/>
          <a:stretch/>
        </p:blipFill>
        <p:spPr>
          <a:xfrm>
            <a:off x="1603663" y="1566396"/>
            <a:ext cx="8984674" cy="4609854"/>
          </a:xfrm>
          <a:prstGeom prst="rect">
            <a:avLst/>
          </a:prstGeom>
          <a:solidFill>
            <a:srgbClr val="FF0000"/>
          </a:solidFill>
          <a:ln>
            <a:noFill/>
          </a:ln>
          <a:effectLst>
            <a:outerShdw blurRad="190500" algn="tl" rotWithShape="0">
              <a:srgbClr val="000000">
                <a:alpha val="70000"/>
              </a:srgbClr>
            </a:outerShdw>
          </a:effectLst>
        </p:spPr>
      </p:pic>
      <p:sp>
        <p:nvSpPr>
          <p:cNvPr id="3" name="Arrow: Right 2">
            <a:extLst>
              <a:ext uri="{FF2B5EF4-FFF2-40B4-BE49-F238E27FC236}">
                <a16:creationId xmlns:a16="http://schemas.microsoft.com/office/drawing/2014/main" id="{9B01AF2C-93BB-4B69-BD07-3973469894EB}"/>
              </a:ext>
            </a:extLst>
          </p:cNvPr>
          <p:cNvSpPr/>
          <p:nvPr/>
        </p:nvSpPr>
        <p:spPr>
          <a:xfrm rot="13460058" flipV="1">
            <a:off x="3991708" y="1978327"/>
            <a:ext cx="46688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979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2DF0-B930-4927-A979-FE43E406D196}"/>
              </a:ext>
            </a:extLst>
          </p:cNvPr>
          <p:cNvSpPr>
            <a:spLocks noGrp="1"/>
          </p:cNvSpPr>
          <p:nvPr>
            <p:ph type="title"/>
          </p:nvPr>
        </p:nvSpPr>
        <p:spPr/>
        <p:txBody>
          <a:bodyPr>
            <a:normAutofit/>
          </a:bodyPr>
          <a:lstStyle/>
          <a:p>
            <a:pPr algn="ctr"/>
            <a:r>
              <a:rPr lang="ka-GE" sz="1800" dirty="0">
                <a:solidFill>
                  <a:schemeClr val="accent1">
                    <a:lumMod val="75000"/>
                  </a:schemeClr>
                </a:solidFill>
              </a:rPr>
              <a:t>მოცემულ ჯავშნის სვეტში ვაწვებით დაჯავშნას</a:t>
            </a:r>
            <a:endParaRPr lang="en-US" sz="1800" dirty="0">
              <a:solidFill>
                <a:schemeClr val="accent1">
                  <a:lumMod val="75000"/>
                </a:schemeClr>
              </a:solidFill>
            </a:endParaRPr>
          </a:p>
        </p:txBody>
      </p:sp>
      <p:pic>
        <p:nvPicPr>
          <p:cNvPr id="5" name="Content Placeholder 4">
            <a:extLst>
              <a:ext uri="{FF2B5EF4-FFF2-40B4-BE49-F238E27FC236}">
                <a16:creationId xmlns:a16="http://schemas.microsoft.com/office/drawing/2014/main" id="{29754427-DF6B-4612-B96D-FEE18AE937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2794" y="1690688"/>
            <a:ext cx="8366412" cy="4351338"/>
          </a:xfrm>
          <a:prstGeom prst="rect">
            <a:avLst/>
          </a:prstGeom>
          <a:ln>
            <a:noFill/>
          </a:ln>
          <a:effectLst>
            <a:outerShdw blurRad="190500" algn="tl" rotWithShape="0">
              <a:srgbClr val="000000">
                <a:alpha val="70000"/>
              </a:srgbClr>
            </a:outerShdw>
          </a:effectLst>
        </p:spPr>
      </p:pic>
      <p:sp>
        <p:nvSpPr>
          <p:cNvPr id="6" name="Arrow: Right 5">
            <a:extLst>
              <a:ext uri="{FF2B5EF4-FFF2-40B4-BE49-F238E27FC236}">
                <a16:creationId xmlns:a16="http://schemas.microsoft.com/office/drawing/2014/main" id="{D9FD1461-A003-4EEE-A907-D9834AC0BE19}"/>
              </a:ext>
            </a:extLst>
          </p:cNvPr>
          <p:cNvSpPr/>
          <p:nvPr/>
        </p:nvSpPr>
        <p:spPr>
          <a:xfrm rot="19745268" flipV="1">
            <a:off x="2344062" y="3132927"/>
            <a:ext cx="466882" cy="457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550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F8A2-4C30-4C58-A49F-C0E3B66C0217}"/>
              </a:ext>
            </a:extLst>
          </p:cNvPr>
          <p:cNvSpPr>
            <a:spLocks noGrp="1"/>
          </p:cNvSpPr>
          <p:nvPr>
            <p:ph type="title"/>
          </p:nvPr>
        </p:nvSpPr>
        <p:spPr>
          <a:xfrm>
            <a:off x="838200" y="494424"/>
            <a:ext cx="10515600" cy="1325563"/>
          </a:xfrm>
        </p:spPr>
        <p:txBody>
          <a:bodyPr>
            <a:normAutofit/>
          </a:bodyPr>
          <a:lstStyle/>
          <a:p>
            <a:pPr algn="ctr">
              <a:lnSpc>
                <a:spcPct val="100000"/>
              </a:lnSpc>
            </a:pPr>
            <a:r>
              <a:rPr lang="ka-GE" sz="1800" dirty="0">
                <a:solidFill>
                  <a:schemeClr val="accent1">
                    <a:lumMod val="75000"/>
                  </a:schemeClr>
                </a:solidFill>
                <a:latin typeface="Sylfaen" panose="010A0502050306030303" pitchFamily="18" charset="0"/>
              </a:rPr>
              <a:t>გამოჩნდება სვეტი, სადაც შეგიძლიათ აირჩიოთ სასურველი კამპუსი, თარიღი, დრო და ხანგრძლივობა, ასევე უნდა მიუთითოთ იმ სტუდენტების სახელები და გვარები, ვისთან ერთადაც გსურთ მუშაობა დაჯავშნილ სივრცეში. არჩევისას ბაზა ავტომატურად შემოგთავაზებთ სტუდენტების არჩევანს. </a:t>
            </a:r>
            <a:endParaRPr lang="en-US" sz="1800" dirty="0">
              <a:solidFill>
                <a:schemeClr val="accent1">
                  <a:lumMod val="75000"/>
                </a:schemeClr>
              </a:solidFill>
              <a:latin typeface="Sylfaen" panose="010A0502050306030303" pitchFamily="18" charset="0"/>
            </a:endParaRPr>
          </a:p>
        </p:txBody>
      </p:sp>
      <p:pic>
        <p:nvPicPr>
          <p:cNvPr id="5" name="Content Placeholder 4">
            <a:extLst>
              <a:ext uri="{FF2B5EF4-FFF2-40B4-BE49-F238E27FC236}">
                <a16:creationId xmlns:a16="http://schemas.microsoft.com/office/drawing/2014/main" id="{B7824781-4584-4E89-AA20-AAB97A81C2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6838" y="2133600"/>
            <a:ext cx="7160150" cy="37782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6822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0FCD-5B6C-4C06-ABBB-5A8EBA6E45BE}"/>
              </a:ext>
            </a:extLst>
          </p:cNvPr>
          <p:cNvSpPr>
            <a:spLocks noGrp="1"/>
          </p:cNvSpPr>
          <p:nvPr>
            <p:ph type="title"/>
          </p:nvPr>
        </p:nvSpPr>
        <p:spPr>
          <a:xfrm>
            <a:off x="836890" y="411046"/>
            <a:ext cx="10515600" cy="646331"/>
          </a:xfrm>
        </p:spPr>
        <p:txBody>
          <a:bodyPr>
            <a:noAutofit/>
          </a:bodyPr>
          <a:lstStyle/>
          <a:p>
            <a:pPr marL="285750" indent="-285750" algn="just">
              <a:lnSpc>
                <a:spcPct val="100000"/>
              </a:lnSpc>
              <a:buFont typeface="Arial" panose="020B0604020202020204" pitchFamily="34" charset="0"/>
              <a:buChar char="•"/>
            </a:pPr>
            <a:r>
              <a:rPr lang="ka-GE" sz="1800" dirty="0">
                <a:solidFill>
                  <a:schemeClr val="accent1">
                    <a:lumMod val="75000"/>
                  </a:schemeClr>
                </a:solidFill>
              </a:rPr>
              <a:t>თუ სტუდენტი არ გამოცხადდება ბიბლიოთეკაში დაჯავშნისას მითითებულ დროზე, 15 წუთის გასვლის შემდეგ, უუქმნდება ჯავშანი. </a:t>
            </a:r>
            <a:endParaRPr lang="en-US" sz="1800" dirty="0">
              <a:solidFill>
                <a:schemeClr val="accent1">
                  <a:lumMod val="75000"/>
                </a:schemeClr>
              </a:solidFill>
            </a:endParaRPr>
          </a:p>
        </p:txBody>
      </p:sp>
      <p:pic>
        <p:nvPicPr>
          <p:cNvPr id="5" name="Content Placeholder 4">
            <a:extLst>
              <a:ext uri="{FF2B5EF4-FFF2-40B4-BE49-F238E27FC236}">
                <a16:creationId xmlns:a16="http://schemas.microsoft.com/office/drawing/2014/main" id="{24C68064-8FDF-402B-ABBB-CC7F258EF4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9213" y="2744316"/>
            <a:ext cx="8915400" cy="25568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a:extLst>
              <a:ext uri="{FF2B5EF4-FFF2-40B4-BE49-F238E27FC236}">
                <a16:creationId xmlns:a16="http://schemas.microsoft.com/office/drawing/2014/main" id="{1C128F16-7FC2-418E-9AD3-16C9A26D7027}"/>
              </a:ext>
            </a:extLst>
          </p:cNvPr>
          <p:cNvSpPr txBox="1"/>
          <p:nvPr/>
        </p:nvSpPr>
        <p:spPr>
          <a:xfrm>
            <a:off x="836889" y="1772392"/>
            <a:ext cx="10515600" cy="646331"/>
          </a:xfrm>
          <a:prstGeom prst="rect">
            <a:avLst/>
          </a:prstGeom>
          <a:noFill/>
        </p:spPr>
        <p:txBody>
          <a:bodyPr wrap="square" rtlCol="0">
            <a:spAutoFit/>
          </a:bodyPr>
          <a:lstStyle/>
          <a:p>
            <a:pPr marL="285750" indent="-285750" algn="just">
              <a:buFont typeface="Arial" panose="020B0604020202020204" pitchFamily="34" charset="0"/>
              <a:buChar char="•"/>
            </a:pPr>
            <a:r>
              <a:rPr lang="ka-GE" dirty="0">
                <a:solidFill>
                  <a:schemeClr val="accent1">
                    <a:lumMod val="75000"/>
                  </a:schemeClr>
                </a:solidFill>
              </a:rPr>
              <a:t>ასევე თუ სტუდენტები ვერ ახერხებენ დათქმულ დროს ბიბლიოთეკაში მისვლას, შეუძლიათ  ოთახის ჯავშანი თავად გააუქმონ ბაზაში.</a:t>
            </a:r>
            <a:endParaRPr lang="en-US" dirty="0">
              <a:solidFill>
                <a:schemeClr val="accent1">
                  <a:lumMod val="75000"/>
                </a:schemeClr>
              </a:solidFill>
            </a:endParaRPr>
          </a:p>
        </p:txBody>
      </p:sp>
      <p:sp>
        <p:nvSpPr>
          <p:cNvPr id="7" name="Rectangle 6">
            <a:extLst>
              <a:ext uri="{FF2B5EF4-FFF2-40B4-BE49-F238E27FC236}">
                <a16:creationId xmlns:a16="http://schemas.microsoft.com/office/drawing/2014/main" id="{1DDD9001-9735-4EBD-ABFB-0A375D3D2A58}"/>
              </a:ext>
            </a:extLst>
          </p:cNvPr>
          <p:cNvSpPr/>
          <p:nvPr/>
        </p:nvSpPr>
        <p:spPr>
          <a:xfrm>
            <a:off x="836891" y="1126060"/>
            <a:ext cx="10515599" cy="646331"/>
          </a:xfrm>
          <a:prstGeom prst="rect">
            <a:avLst/>
          </a:prstGeom>
        </p:spPr>
        <p:txBody>
          <a:bodyPr wrap="square">
            <a:spAutoFit/>
          </a:bodyPr>
          <a:lstStyle/>
          <a:p>
            <a:pPr marL="285750" indent="-285750" algn="just">
              <a:buFont typeface="Arial" panose="020B0604020202020204" pitchFamily="34" charset="0"/>
              <a:buChar char="•"/>
            </a:pPr>
            <a:r>
              <a:rPr lang="ka-GE" dirty="0">
                <a:solidFill>
                  <a:schemeClr val="accent1">
                    <a:lumMod val="75000"/>
                  </a:schemeClr>
                </a:solidFill>
              </a:rPr>
              <a:t>გაუქმებასთან დაკავშირებით სტუდენტი მიიღებს სმს შეტყობინებას, ბაზაში მითითებულ ტელეფონის ნომერზე და კორპორატიულ მეილზე.</a:t>
            </a:r>
            <a:endParaRPr lang="en-US" dirty="0">
              <a:solidFill>
                <a:schemeClr val="accent1">
                  <a:lumMod val="75000"/>
                </a:schemeClr>
              </a:solidFill>
            </a:endParaRPr>
          </a:p>
        </p:txBody>
      </p:sp>
    </p:spTree>
    <p:extLst>
      <p:ext uri="{BB962C8B-B14F-4D97-AF65-F5344CB8AC3E}">
        <p14:creationId xmlns:p14="http://schemas.microsoft.com/office/powerpoint/2010/main" val="4163651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96BF7F-4B63-4C6B-9089-17AB596B665C}"/>
              </a:ext>
            </a:extLst>
          </p:cNvPr>
          <p:cNvSpPr txBox="1"/>
          <p:nvPr/>
        </p:nvSpPr>
        <p:spPr>
          <a:xfrm>
            <a:off x="957531" y="207034"/>
            <a:ext cx="10170543" cy="3247043"/>
          </a:xfrm>
          <a:prstGeom prst="rect">
            <a:avLst/>
          </a:prstGeom>
          <a:noFill/>
        </p:spPr>
        <p:txBody>
          <a:bodyPr wrap="square" rtlCol="0">
            <a:spAutoFit/>
          </a:bodyPr>
          <a:lstStyle/>
          <a:p>
            <a:pPr algn="ctr"/>
            <a:r>
              <a:rPr lang="en-US" sz="2500" b="1" dirty="0"/>
              <a:t> </a:t>
            </a:r>
            <a:r>
              <a:rPr lang="ka-GE" b="1" dirty="0">
                <a:solidFill>
                  <a:schemeClr val="accent1">
                    <a:lumMod val="75000"/>
                  </a:schemeClr>
                </a:solidFill>
              </a:rPr>
              <a:t>ბიბლიოთეკაში არ შეიძლება</a:t>
            </a:r>
            <a:r>
              <a:rPr lang="ka-GE" dirty="0">
                <a:solidFill>
                  <a:schemeClr val="accent1">
                    <a:lumMod val="75000"/>
                  </a:schemeClr>
                </a:solidFill>
              </a:rPr>
              <a:t>:</a:t>
            </a:r>
          </a:p>
          <a:p>
            <a:pPr marL="285750" indent="-285750">
              <a:buFont typeface="Arial" panose="020B0604020202020204" pitchFamily="34" charset="0"/>
              <a:buChar char="•"/>
            </a:pPr>
            <a:r>
              <a:rPr lang="ka-GE" dirty="0">
                <a:solidFill>
                  <a:schemeClr val="accent1">
                    <a:lumMod val="75000"/>
                  </a:schemeClr>
                </a:solidFill>
              </a:rPr>
              <a:t>ხმამაღლა საუბარი,</a:t>
            </a:r>
          </a:p>
          <a:p>
            <a:pPr marL="285750" indent="-285750">
              <a:buFont typeface="Arial" panose="020B0604020202020204" pitchFamily="34" charset="0"/>
              <a:buChar char="•"/>
            </a:pPr>
            <a:r>
              <a:rPr lang="ka-GE" dirty="0">
                <a:solidFill>
                  <a:schemeClr val="accent1">
                    <a:lumMod val="75000"/>
                  </a:schemeClr>
                </a:solidFill>
              </a:rPr>
              <a:t>საკვები პროდუქტის შეტანა,</a:t>
            </a:r>
          </a:p>
          <a:p>
            <a:pPr marL="285750" indent="-285750">
              <a:buFont typeface="Arial" panose="020B0604020202020204" pitchFamily="34" charset="0"/>
              <a:buChar char="•"/>
            </a:pPr>
            <a:r>
              <a:rPr lang="ka-GE" dirty="0">
                <a:solidFill>
                  <a:schemeClr val="accent1">
                    <a:lumMod val="75000"/>
                  </a:schemeClr>
                </a:solidFill>
              </a:rPr>
              <a:t>სასმლის შეტანა (დაიშვება მხოლოდ წყალი),</a:t>
            </a:r>
          </a:p>
          <a:p>
            <a:pPr marL="285750" indent="-285750">
              <a:buFont typeface="Arial" panose="020B0604020202020204" pitchFamily="34" charset="0"/>
              <a:buChar char="•"/>
            </a:pPr>
            <a:r>
              <a:rPr lang="ka-GE" dirty="0">
                <a:solidFill>
                  <a:schemeClr val="accent1">
                    <a:lumMod val="75000"/>
                  </a:schemeClr>
                </a:solidFill>
              </a:rPr>
              <a:t>სიგარეტის ან ელექტროსიგარეტის მოწევა,</a:t>
            </a:r>
          </a:p>
          <a:p>
            <a:pPr marL="285750" indent="-285750">
              <a:buFont typeface="Arial" panose="020B0604020202020204" pitchFamily="34" charset="0"/>
              <a:buChar char="•"/>
            </a:pPr>
            <a:r>
              <a:rPr lang="ka-GE" dirty="0">
                <a:solidFill>
                  <a:schemeClr val="accent1">
                    <a:lumMod val="75000"/>
                  </a:schemeClr>
                </a:solidFill>
              </a:rPr>
              <a:t>მობილურ ტელეფონზე საუბარი,</a:t>
            </a:r>
          </a:p>
          <a:p>
            <a:pPr marL="285750" indent="-285750">
              <a:buFont typeface="Arial" panose="020B0604020202020204" pitchFamily="34" charset="0"/>
              <a:buChar char="•"/>
            </a:pPr>
            <a:r>
              <a:rPr lang="ka-GE" dirty="0">
                <a:solidFill>
                  <a:schemeClr val="accent1">
                    <a:lumMod val="75000"/>
                  </a:schemeClr>
                </a:solidFill>
              </a:rPr>
              <a:t>წიგნების, ჟურნალების ან კომპიუტერული ტექნიკის დაზიანება,</a:t>
            </a:r>
          </a:p>
          <a:p>
            <a:pPr marL="285750" indent="-285750">
              <a:buFont typeface="Arial" panose="020B0604020202020204" pitchFamily="34" charset="0"/>
              <a:buChar char="•"/>
            </a:pPr>
            <a:r>
              <a:rPr lang="ka-GE" dirty="0">
                <a:solidFill>
                  <a:schemeClr val="accent1">
                    <a:lumMod val="75000"/>
                  </a:schemeClr>
                </a:solidFill>
              </a:rPr>
              <a:t>ფილმების ყურება, </a:t>
            </a:r>
          </a:p>
          <a:p>
            <a:pPr marL="285750" indent="-285750">
              <a:buFont typeface="Arial" panose="020B0604020202020204" pitchFamily="34" charset="0"/>
              <a:buChar char="•"/>
            </a:pPr>
            <a:r>
              <a:rPr lang="ka-GE" dirty="0">
                <a:solidFill>
                  <a:schemeClr val="accent1">
                    <a:lumMod val="75000"/>
                  </a:schemeClr>
                </a:solidFill>
              </a:rPr>
              <a:t>აკრძალულია ჯგუფური მუშაობის ოთახების არამიზნობრივად გამოყენება,</a:t>
            </a:r>
          </a:p>
          <a:p>
            <a:pPr marL="285750" indent="-285750">
              <a:buFont typeface="Arial" panose="020B0604020202020204" pitchFamily="34" charset="0"/>
              <a:buChar char="•"/>
            </a:pPr>
            <a:r>
              <a:rPr lang="ka-GE" dirty="0">
                <a:solidFill>
                  <a:schemeClr val="accent1">
                    <a:lumMod val="75000"/>
                  </a:schemeClr>
                </a:solidFill>
              </a:rPr>
              <a:t>დადგენილი წესების მიხედვით, აკრძალულია როგორც მობილური თამაშები, ისე ნებისმიერი ტიპის აზარტული თამაში.</a:t>
            </a:r>
          </a:p>
        </p:txBody>
      </p:sp>
      <p:pic>
        <p:nvPicPr>
          <p:cNvPr id="5" name="Picture 4">
            <a:extLst>
              <a:ext uri="{FF2B5EF4-FFF2-40B4-BE49-F238E27FC236}">
                <a16:creationId xmlns:a16="http://schemas.microsoft.com/office/drawing/2014/main" id="{CD0B6B48-E920-4D06-944B-3D29C17C1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585" y="3379445"/>
            <a:ext cx="5796952" cy="3392290"/>
          </a:xfrm>
          <a:prstGeom prst="rect">
            <a:avLst/>
          </a:prstGeom>
        </p:spPr>
      </p:pic>
    </p:spTree>
    <p:extLst>
      <p:ext uri="{BB962C8B-B14F-4D97-AF65-F5344CB8AC3E}">
        <p14:creationId xmlns:p14="http://schemas.microsoft.com/office/powerpoint/2010/main" val="1493367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28B1-5533-4735-B517-90A0F3BE0FBF}"/>
              </a:ext>
            </a:extLst>
          </p:cNvPr>
          <p:cNvSpPr>
            <a:spLocks noGrp="1"/>
          </p:cNvSpPr>
          <p:nvPr>
            <p:ph type="title"/>
          </p:nvPr>
        </p:nvSpPr>
        <p:spPr>
          <a:xfrm>
            <a:off x="1233577" y="569343"/>
            <a:ext cx="4779034" cy="5546784"/>
          </a:xfrm>
        </p:spPr>
        <p:txBody>
          <a:bodyPr>
            <a:normAutofit/>
          </a:bodyPr>
          <a:lstStyle/>
          <a:p>
            <a:pPr algn="ctr"/>
            <a:r>
              <a:rPr lang="ka-GE" sz="2500" b="1" dirty="0">
                <a:solidFill>
                  <a:schemeClr val="accent1">
                    <a:lumMod val="75000"/>
                  </a:schemeClr>
                </a:solidFill>
              </a:rPr>
              <a:t>მადლობა</a:t>
            </a:r>
            <a:br>
              <a:rPr lang="ka-GE" sz="2500" b="1" dirty="0">
                <a:solidFill>
                  <a:schemeClr val="accent1">
                    <a:lumMod val="75000"/>
                  </a:schemeClr>
                </a:solidFill>
              </a:rPr>
            </a:br>
            <a:r>
              <a:rPr lang="ka-GE" sz="2500" b="1" dirty="0">
                <a:solidFill>
                  <a:schemeClr val="accent1">
                    <a:lumMod val="75000"/>
                  </a:schemeClr>
                </a:solidFill>
              </a:rPr>
              <a:t> ყურადღებისთვის!</a:t>
            </a:r>
            <a:endParaRPr lang="en-US" sz="2500" b="1" dirty="0">
              <a:solidFill>
                <a:schemeClr val="accent1">
                  <a:lumMod val="75000"/>
                </a:schemeClr>
              </a:solidFill>
            </a:endParaRPr>
          </a:p>
        </p:txBody>
      </p:sp>
      <p:pic>
        <p:nvPicPr>
          <p:cNvPr id="5" name="Picture 4">
            <a:extLst>
              <a:ext uri="{FF2B5EF4-FFF2-40B4-BE49-F238E27FC236}">
                <a16:creationId xmlns:a16="http://schemas.microsoft.com/office/drawing/2014/main" id="{C25651BE-89D0-4149-81B5-53F6DCF47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536" y="974785"/>
            <a:ext cx="4071668" cy="4433977"/>
          </a:xfrm>
          <a:prstGeom prst="rect">
            <a:avLst/>
          </a:prstGeom>
        </p:spPr>
      </p:pic>
    </p:spTree>
    <p:extLst>
      <p:ext uri="{BB962C8B-B14F-4D97-AF65-F5344CB8AC3E}">
        <p14:creationId xmlns:p14="http://schemas.microsoft.com/office/powerpoint/2010/main" val="32081277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189</TotalTime>
  <Words>196</Words>
  <Application>Microsoft Office PowerPoint</Application>
  <PresentationFormat>Widescreen</PresentationFormat>
  <Paragraphs>19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Century Gothic</vt:lpstr>
      <vt:lpstr>Sylfaen</vt:lpstr>
      <vt:lpstr>Wingdings 3</vt:lpstr>
      <vt:lpstr>Wisp</vt:lpstr>
      <vt:lpstr>როგორ დავჯავშნოთ ბიბლიოთეკის ჯგუფური მუშაობის ოთახი ელექტრონულად </vt:lpstr>
      <vt:lpstr>პირველ რიგში შევდივართ https://eunsis.eun.edu.ge/ - ზე და შეგვყავს ჩვენი მონაცემები</vt:lpstr>
      <vt:lpstr> უნდა ავირჩიოთ „ბიბლიოთეკა“, რომელიც მარცხენა ზედა კუთხეშია მოცემული</vt:lpstr>
      <vt:lpstr>მოცემულ ჯავშნის სვეტში ვაწვებით დაჯავშნას</vt:lpstr>
      <vt:lpstr>გამოჩნდება სვეტი, სადაც შეგიძლიათ აირჩიოთ სასურველი კამპუსი, თარიღი, დრო და ხანგრძლივობა, ასევე უნდა მიუთითოთ იმ სტუდენტების სახელები და გვარები, ვისთან ერთადაც გსურთ მუშაობა დაჯავშნილ სივრცეში. არჩევისას ბაზა ავტომატურად შემოგთავაზებთ სტუდენტების არჩევანს. </vt:lpstr>
      <vt:lpstr>თუ სტუდენტი არ გამოცხადდება ბიბლიოთეკაში დაჯავშნისას მითითებულ დროზე, 15 წუთის გასვლის შემდეგ, უუქმნდება ჯავშანი. </vt:lpstr>
      <vt:lpstr>PowerPoint Presentation</vt:lpstr>
      <vt:lpstr>მადლობა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Mariami</dc:creator>
  <cp:lastModifiedBy>Sikhuashvili Tea</cp:lastModifiedBy>
  <cp:revision>5</cp:revision>
  <dcterms:created xsi:type="dcterms:W3CDTF">2025-11-26T17:37:41Z</dcterms:created>
  <dcterms:modified xsi:type="dcterms:W3CDTF">2025-11-28T07:49:21Z</dcterms:modified>
</cp:coreProperties>
</file>