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65" r:id="rId4"/>
    <p:sldId id="257" r:id="rId5"/>
    <p:sldId id="266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chlamazashvili Marine" initials="KM" lastIdx="4" clrIdx="0">
    <p:extLst>
      <p:ext uri="{19B8F6BF-5375-455C-9EA6-DF929625EA0E}">
        <p15:presenceInfo xmlns:p15="http://schemas.microsoft.com/office/powerpoint/2012/main" userId="Kochlamazashvili Mari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11B-2848-48C3-A4DF-4AC127D9911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0418-AF5B-46C7-85E9-A073D4D91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7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EC0418-AF5B-46C7-85E9-A073D4D915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4571999"/>
          </a:xfrm>
        </p:spPr>
        <p:txBody>
          <a:bodyPr/>
          <a:lstStyle/>
          <a:p>
            <a:r>
              <a:rPr lang="en-US" dirty="0">
                <a:cs typeface="Calibri" pitchFamily="34" charset="0"/>
              </a:rPr>
              <a:t>   </a:t>
            </a:r>
            <a:br>
              <a:rPr lang="en-US" dirty="0">
                <a:cs typeface="Calibri" pitchFamily="34" charset="0"/>
              </a:rPr>
            </a:br>
            <a:r>
              <a:rPr lang="ka-GE" dirty="0">
                <a:cs typeface="Calibri" pitchFamily="34" charset="0"/>
              </a:rPr>
              <a:t>ინსტრუქცია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618996"/>
            <a:ext cx="6400800" cy="1219200"/>
          </a:xfrm>
        </p:spPr>
        <p:txBody>
          <a:bodyPr>
            <a:normAutofit/>
          </a:bodyPr>
          <a:lstStyle/>
          <a:p>
            <a:pPr algn="r"/>
            <a:r>
              <a:rPr lang="ka-GE" sz="1800" dirty="0"/>
              <a:t>ევროპის უნივერსიტეტის </a:t>
            </a:r>
          </a:p>
          <a:p>
            <a:pPr algn="l"/>
            <a:r>
              <a:rPr lang="ka-GE" sz="1800" dirty="0"/>
              <a:t>                                                                          ბიბლიოთეკა  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508" y="5881777"/>
            <a:ext cx="667492" cy="6674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38100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426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600200"/>
          </a:xfrm>
        </p:spPr>
        <p:txBody>
          <a:bodyPr/>
          <a:lstStyle/>
          <a:p>
            <a:r>
              <a:rPr lang="ka-GE" dirty="0">
                <a:cs typeface="Calibri" pitchFamily="34" charset="0"/>
              </a:rPr>
              <a:t>მადლობა </a:t>
            </a:r>
            <a:br>
              <a:rPr lang="en-US" dirty="0">
                <a:cs typeface="Calibri" pitchFamily="34" charset="0"/>
              </a:rPr>
            </a:br>
            <a:r>
              <a:rPr lang="en-US" dirty="0">
                <a:cs typeface="Calibri" pitchFamily="34" charset="0"/>
              </a:rPr>
              <a:t>   </a:t>
            </a:r>
            <a:r>
              <a:rPr lang="ka-GE" dirty="0">
                <a:cs typeface="Calibri" pitchFamily="34" charset="0"/>
              </a:rPr>
              <a:t>ყურადღებისთვის !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49" y="172375"/>
            <a:ext cx="1676400" cy="109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519ADF2-F14B-48D7-A6E2-64C0288DD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71" y="1752600"/>
            <a:ext cx="708885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7196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7"/>
            <a:ext cx="8229600" cy="20430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EBSCO</a:t>
            </a:r>
            <a:r>
              <a:rPr lang="en-US" sz="1600" dirty="0">
                <a:effectLst/>
              </a:rPr>
              <a:t>-</a:t>
            </a:r>
            <a:r>
              <a:rPr lang="ka-GE" sz="1600" dirty="0">
                <a:effectLst/>
              </a:rPr>
              <a:t>ს მონაცემთა ბაზების გამოყენება შესაძლებელია, როგორც უნივერსიტეტის კამპუსებში, ასევე სხვა ადგილმდებარეობიდანაც. </a:t>
            </a:r>
            <a:br>
              <a:rPr lang="en-US" sz="1600" dirty="0">
                <a:effectLst/>
              </a:rPr>
            </a:br>
            <a:br>
              <a:rPr lang="en-US" sz="1600" dirty="0">
                <a:effectLst/>
              </a:rPr>
            </a:br>
            <a:r>
              <a:rPr lang="ka-GE" sz="1600" dirty="0">
                <a:effectLst/>
              </a:rPr>
              <a:t>უნივერსიტეტის შენობიდან გამოყენების შემთხვევაში საჭიროა უნივერსიტეტის ვებ გვერდზე ბიბლიოთეკის ნაწილში მოვიძიოთ სამეცნიერო ბაზები. </a:t>
            </a:r>
            <a:endParaRPr lang="en-US" sz="1600" dirty="0">
              <a:effectLst/>
            </a:endParaRP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E2B1A607-8515-4B3A-B423-255D2D6FE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1" y="2057400"/>
            <a:ext cx="7963237" cy="4343400"/>
          </a:xfrm>
        </p:spPr>
      </p:pic>
    </p:spTree>
    <p:extLst>
      <p:ext uri="{BB962C8B-B14F-4D97-AF65-F5344CB8AC3E}">
        <p14:creationId xmlns:p14="http://schemas.microsoft.com/office/powerpoint/2010/main" val="234975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32D5-84CD-4AAC-B5EA-9A93BB55F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731518"/>
          </a:xfrm>
        </p:spPr>
        <p:txBody>
          <a:bodyPr/>
          <a:lstStyle/>
          <a:p>
            <a:r>
              <a:rPr lang="ka-GE" sz="1600" dirty="0">
                <a:effectLst/>
              </a:rPr>
              <a:t>სამეცნიერო ბაზებში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EBSCO</a:t>
            </a:r>
            <a:r>
              <a:rPr lang="en-US" sz="1600" dirty="0">
                <a:effectLst/>
              </a:rPr>
              <a:t>-</a:t>
            </a:r>
            <a:r>
              <a:rPr lang="ka-GE" sz="1600" dirty="0">
                <a:effectLst/>
              </a:rPr>
              <a:t>ს შესახებ მაუსის კურსორით დადექით სიტყვაზე ‘’</a:t>
            </a:r>
            <a:r>
              <a:rPr lang="ka-GE" sz="1600" b="1" dirty="0">
                <a:effectLst/>
              </a:rPr>
              <a:t>მიჰყევით</a:t>
            </a:r>
            <a:r>
              <a:rPr lang="ka-GE" sz="1600" dirty="0">
                <a:effectLst/>
              </a:rPr>
              <a:t> </a:t>
            </a:r>
            <a:r>
              <a:rPr lang="ka-GE" sz="1600" b="1" dirty="0">
                <a:effectLst/>
              </a:rPr>
              <a:t>ამ ბმულს</a:t>
            </a:r>
            <a:r>
              <a:rPr lang="ka-GE" sz="1600" dirty="0">
                <a:effectLst/>
              </a:rPr>
              <a:t>’’, რის შემდეგაც პირდაპირ აღმოჩნდებით ებსკოს ბაზაზე, კამპუსებიდან წვდომის შემთხვევაში.</a:t>
            </a:r>
            <a:endParaRPr lang="en-US" sz="1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40855-D1B1-470F-9EE0-406314EC1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62607-187E-449D-920E-715DA0A42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88719"/>
            <a:ext cx="6934200" cy="3002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FE1D9-F252-49E5-91DE-A1A1D0EC0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4312921"/>
            <a:ext cx="7010400" cy="178308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82FB1A1-BF40-4891-B359-2BAEB70BAC19}"/>
              </a:ext>
            </a:extLst>
          </p:cNvPr>
          <p:cNvCxnSpPr>
            <a:cxnSpLocks/>
          </p:cNvCxnSpPr>
          <p:nvPr/>
        </p:nvCxnSpPr>
        <p:spPr>
          <a:xfrm flipV="1">
            <a:off x="990600" y="5721069"/>
            <a:ext cx="1219200" cy="2905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1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4" y="381000"/>
            <a:ext cx="8229600" cy="11430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ka-GE" sz="1600" dirty="0">
                <a:effectLst/>
                <a:latin typeface="+mj-lt"/>
                <a:cs typeface="Calibri" pitchFamily="34" charset="0"/>
              </a:rPr>
              <a:t>სახლიდან ან სხვა ადგილიდან</a:t>
            </a:r>
            <a:r>
              <a:rPr lang="en-US" sz="1600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</a:t>
            </a:r>
            <a:r>
              <a:rPr lang="ka-GE" sz="1600" dirty="0">
                <a:effectLst/>
                <a:latin typeface="+mj-lt"/>
                <a:cs typeface="Calibri" pitchFamily="34" charset="0"/>
              </a:rPr>
              <a:t>ბაზაზე წვდომისთვის </a:t>
            </a:r>
            <a:r>
              <a:rPr lang="en-US" sz="1600" dirty="0">
                <a:solidFill>
                  <a:srgbClr val="2F58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EBSCO</a:t>
            </a:r>
            <a:r>
              <a:rPr lang="ka-GE" sz="1600" dirty="0">
                <a:effectLst/>
                <a:latin typeface="+mj-lt"/>
                <a:cs typeface="Calibri" pitchFamily="34" charset="0"/>
              </a:rPr>
              <a:t> მოგთხოვთ იდენტიფიცირებას. ამისთვის, თქვენ უნდა შეიყვანოთ საიდენტიფიკაციო მონაცემები შესაბამის ველებში:</a:t>
            </a:r>
            <a:endParaRPr lang="en-US" sz="1600" dirty="0">
              <a:effectLst/>
              <a:latin typeface="+mj-lt"/>
              <a:cs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1" y="1524000"/>
            <a:ext cx="9144000" cy="4541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276600" y="2895600"/>
            <a:ext cx="533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316856" y="3202632"/>
            <a:ext cx="596660" cy="180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59524" y="2740967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User ID-</a:t>
            </a:r>
            <a:r>
              <a:rPr lang="ka-GE" sz="1200" dirty="0">
                <a:solidFill>
                  <a:srgbClr val="0070C0"/>
                </a:solidFill>
              </a:rPr>
              <a:t>ში წერთ </a:t>
            </a:r>
            <a:r>
              <a:rPr lang="en-US" sz="1400" b="1" dirty="0" err="1">
                <a:solidFill>
                  <a:schemeClr val="tx2"/>
                </a:solidFill>
              </a:rPr>
              <a:t>euedu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5147" y="3435220"/>
            <a:ext cx="12537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Password-</a:t>
            </a:r>
            <a:r>
              <a:rPr lang="ka-GE" sz="1200" dirty="0">
                <a:solidFill>
                  <a:srgbClr val="0070C0"/>
                </a:solidFill>
              </a:rPr>
              <a:t>ის ველში წერთ </a:t>
            </a:r>
            <a:r>
              <a:rPr lang="en-US" sz="1400" b="1" dirty="0">
                <a:solidFill>
                  <a:schemeClr val="tx2"/>
                </a:solidFill>
              </a:rPr>
              <a:t>Research1!</a:t>
            </a:r>
          </a:p>
        </p:txBody>
      </p:sp>
    </p:spTree>
    <p:extLst>
      <p:ext uri="{BB962C8B-B14F-4D97-AF65-F5344CB8AC3E}">
        <p14:creationId xmlns:p14="http://schemas.microsoft.com/office/powerpoint/2010/main" val="385033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16F8CD-DEC3-4E38-A902-19CE06C91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6299"/>
            <a:ext cx="8610600" cy="5105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6452E5D-1E54-4247-81B2-17185A9C18F2}"/>
              </a:ext>
            </a:extLst>
          </p:cNvPr>
          <p:cNvSpPr/>
          <p:nvPr/>
        </p:nvSpPr>
        <p:spPr>
          <a:xfrm>
            <a:off x="762000" y="3048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a-GE" dirty="0">
                <a:solidFill>
                  <a:schemeClr val="tx2"/>
                </a:solidFill>
                <a:cs typeface="Calibri" pitchFamily="34" charset="0"/>
              </a:rPr>
              <a:t>მას შემდეგ, რაც გაგეხსნებათ ბაზის პირველი მთავარი გვერდი, თქვენ სურვილის შემთხვევაში შეგიძლიათ ჩამოშალოთ და აირჩიოთ/მონიშნოთ ის ბაზა, რომელშიც გსურთ ინფორმაცია მოიძიოთ სასურველ თემასა</a:t>
            </a:r>
            <a:r>
              <a:rPr lang="en-US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ka-GE" dirty="0">
                <a:solidFill>
                  <a:schemeClr val="tx2"/>
                </a:solidFill>
                <a:cs typeface="Calibri" pitchFamily="34" charset="0"/>
              </a:rPr>
              <a:t>თუ საკითხზე.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3D225A-41FD-4AE4-8E2E-D5F3DB23E561}"/>
              </a:ext>
            </a:extLst>
          </p:cNvPr>
          <p:cNvCxnSpPr>
            <a:cxnSpLocks/>
          </p:cNvCxnSpPr>
          <p:nvPr/>
        </p:nvCxnSpPr>
        <p:spPr>
          <a:xfrm flipH="1" flipV="1">
            <a:off x="4267200" y="4114800"/>
            <a:ext cx="914400" cy="1941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2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9906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br>
              <a:rPr lang="ka-GE" sz="1600" dirty="0">
                <a:effectLst/>
                <a:cs typeface="Calibri" pitchFamily="34" charset="0"/>
              </a:rPr>
            </a:br>
            <a:br>
              <a:rPr lang="en-US" sz="16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ka-GE" sz="1600" dirty="0">
                <a:effectLst/>
                <a:cs typeface="Calibri" pitchFamily="34" charset="0"/>
              </a:rPr>
              <a:t>თუ არ იცით, კონკრეტულად რომელ ბაზაში შეიძლება იყოს თქვენთვის საინტერესო ინფორმაცია, მაშინ ვნიშნავთ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‘’Select / deselect all’’ </a:t>
            </a:r>
            <a:r>
              <a:rPr lang="ka-GE" sz="1600" dirty="0">
                <a:effectLst/>
                <a:cs typeface="Calibri" pitchFamily="34" charset="0"/>
              </a:rPr>
              <a:t>და შემდეგ ვაჭერთ ღილაკზე 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‘’Continue’’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4939A3-DD31-436D-AB25-E105A5B66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772400" cy="4453496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1BFF48-FB60-4743-9BEE-32C3249D94F6}"/>
              </a:ext>
            </a:extLst>
          </p:cNvPr>
          <p:cNvCxnSpPr>
            <a:cxnSpLocks/>
          </p:cNvCxnSpPr>
          <p:nvPr/>
        </p:nvCxnSpPr>
        <p:spPr>
          <a:xfrm flipH="1" flipV="1">
            <a:off x="2438400" y="28956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9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a-GE" sz="1600" dirty="0">
                <a:effectLst/>
                <a:cs typeface="Calibri" pitchFamily="34" charset="0"/>
              </a:rPr>
              <a:t>გამოვა გრაფა, სადაც ვწერთ ჩვენთვის სასურველ თემას, რუბრიკას, სიტყვას და ვაჭერთ მოძებნის ღილაკს</a:t>
            </a:r>
            <a:r>
              <a:rPr lang="en-US" sz="1600" dirty="0">
                <a:effectLst/>
                <a:latin typeface="Calibri" pitchFamily="34" charset="0"/>
                <a:cs typeface="Calibri" pitchFamily="34" charset="0"/>
              </a:rPr>
              <a:t> </a:t>
            </a:r>
            <a:br>
              <a:rPr lang="ka-GE" sz="16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ka-GE" sz="1600" dirty="0">
                <a:effectLst/>
                <a:latin typeface="+mj-lt"/>
                <a:cs typeface="Calibri" pitchFamily="34" charset="0"/>
              </a:rPr>
              <a:t>მიღებული ინფორმაცია შესაძლოა გაიფილტროს სტატიების სრული ტექსტების და წლების მიხედვითაც. </a:t>
            </a:r>
            <a:endParaRPr lang="en-US" sz="16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457200"/>
            <a:ext cx="685800" cy="418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248400" y="4800600"/>
            <a:ext cx="83820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832DA56-AEBE-4FC1-ABE3-A449CDB4F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6482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1FCEB8-5C09-4958-9D06-5AE598F64476}"/>
              </a:ext>
            </a:extLst>
          </p:cNvPr>
          <p:cNvCxnSpPr>
            <a:cxnSpLocks/>
          </p:cNvCxnSpPr>
          <p:nvPr/>
        </p:nvCxnSpPr>
        <p:spPr>
          <a:xfrm flipV="1">
            <a:off x="2895600" y="2819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AAC698F-9A0B-4A3A-BC94-A1AD2AEFFC26}"/>
              </a:ext>
            </a:extLst>
          </p:cNvPr>
          <p:cNvCxnSpPr>
            <a:cxnSpLocks/>
          </p:cNvCxnSpPr>
          <p:nvPr/>
        </p:nvCxnSpPr>
        <p:spPr>
          <a:xfrm flipV="1">
            <a:off x="1981200" y="2760216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0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28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a-GE" sz="1600" dirty="0">
                <a:effectLst/>
                <a:cs typeface="Calibri" pitchFamily="34" charset="0"/>
              </a:rPr>
              <a:t>ძიების შედეგად დავინახავთ ბაზის მიერ შემოთვაზებულ ყველა იმ სტატიას, რომელიც ჩვენთვის საინტერესო თემას შეეხება.</a:t>
            </a:r>
            <a:br>
              <a:rPr lang="en-US" sz="1600" dirty="0"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16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ka-GE" sz="1600" dirty="0">
                <a:effectLst/>
                <a:cs typeface="Calibri" pitchFamily="34" charset="0"/>
              </a:rPr>
              <a:t>მათი გაფილტვრა ასევე შეგვიძლია ვებ-გვერდის მარჯვენა კუთხეში არსებული ფილტრებით, რომელთა დახმარებითაც მიღებული ინფორმაცია შეგვიძლია დავალაგოთ საჭიროების მიხედვით.  </a:t>
            </a:r>
            <a:endParaRPr lang="en-US" sz="1600" dirty="0"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4B12A2-FD24-44F6-B607-016BCFB77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200"/>
            <a:ext cx="8915400" cy="4623676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BB6486-F6EF-432B-BAD2-243EA28EE5D7}"/>
              </a:ext>
            </a:extLst>
          </p:cNvPr>
          <p:cNvCxnSpPr>
            <a:cxnSpLocks/>
          </p:cNvCxnSpPr>
          <p:nvPr/>
        </p:nvCxnSpPr>
        <p:spPr>
          <a:xfrm flipH="1" flipV="1">
            <a:off x="7467600" y="35052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12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a-GE" sz="1600" dirty="0">
                <a:effectLst/>
                <a:latin typeface="+mj-lt"/>
                <a:cs typeface="Calibri" pitchFamily="34" charset="0"/>
              </a:rPr>
              <a:t>მოძიებულ სტატიას შეიძლება გავეცნოთ სურვილის მიხედვით. მაგ.: გადმოვწეროთ და შევინახოთ პდფ ვერსია, ან წავიკითხოთ ონლაინ ტექსტი.</a:t>
            </a:r>
            <a:r>
              <a:rPr lang="en-US" sz="1600" dirty="0">
                <a:effectLst/>
                <a:latin typeface="+mj-lt"/>
                <a:cs typeface="Calibri" pitchFamily="34" charset="0"/>
              </a:rPr>
              <a:t> </a:t>
            </a:r>
            <a:r>
              <a:rPr lang="ka-GE" sz="1600" dirty="0">
                <a:effectLst/>
                <a:latin typeface="+mj-lt"/>
                <a:cs typeface="Calibri" pitchFamily="34" charset="0"/>
              </a:rPr>
              <a:t>ასევე, მარცხენა მხარეს განთავსებული სამუშაო ინსტრუმენტების შესაბამისად, მოვნიშნოთ, შევინახოთ და ა.შ. </a:t>
            </a:r>
            <a:endParaRPr lang="en-US" sz="1600" dirty="0">
              <a:effectLst/>
              <a:latin typeface="+mj-lt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2600" y="36576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880CE7-2DCF-4789-986D-314AD5F3A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0" y="1524000"/>
            <a:ext cx="8229600" cy="4436987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41F511-113C-47FF-88C1-F398ACFE969E}"/>
              </a:ext>
            </a:extLst>
          </p:cNvPr>
          <p:cNvCxnSpPr>
            <a:cxnSpLocks/>
          </p:cNvCxnSpPr>
          <p:nvPr/>
        </p:nvCxnSpPr>
        <p:spPr>
          <a:xfrm flipV="1">
            <a:off x="2590800" y="41910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B2557D-C1E4-45FA-BF9F-61227E2B5E9F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3086100"/>
            <a:ext cx="6096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846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405</TotalTime>
  <Words>263</Words>
  <Application>Microsoft Office PowerPoint</Application>
  <PresentationFormat>On-screen Show (4:3)</PresentationFormat>
  <Paragraphs>15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Sylfaen</vt:lpstr>
      <vt:lpstr>Executive</vt:lpstr>
      <vt:lpstr>    ინსტრუქცია</vt:lpstr>
      <vt:lpstr>EBSCO-ს მონაცემთა ბაზების გამოყენება შესაძლებელია, როგორც უნივერსიტეტის კამპუსებში, ასევე სხვა ადგილმდებარეობიდანაც.   უნივერსიტეტის შენობიდან გამოყენების შემთხვევაში საჭიროა უნივერსიტეტის ვებ გვერდზე ბიბლიოთეკის ნაწილში მოვიძიოთ სამეცნიერო ბაზები. </vt:lpstr>
      <vt:lpstr>სამეცნიერო ბაზებში EBSCO-ს შესახებ მაუსის კურსორით დადექით სიტყვაზე ‘’მიჰყევით ამ ბმულს’’, რის შემდეგაც პირდაპირ აღმოჩნდებით ებსკოს ბაზაზე, კამპუსებიდან წვდომის შემთხვევაში.</vt:lpstr>
      <vt:lpstr>სახლიდან ან სხვა ადგილიდან ბაზაზე წვდომისთვის EBSCO მოგთხოვთ იდენტიფიცირებას. ამისთვის, თქვენ უნდა შეიყვანოთ საიდენტიფიკაციო მონაცემები შესაბამის ველებში:</vt:lpstr>
      <vt:lpstr>PowerPoint Presentation</vt:lpstr>
      <vt:lpstr>  თუ არ იცით, კონკრეტულად რომელ ბაზაში შეიძლება იყოს თქვენთვის საინტერესო ინფორმაცია, მაშინ ვნიშნავთ ‘’Select / deselect all’’ და შემდეგ ვაჭერთ ღილაკზე  ‘’Continue’’</vt:lpstr>
      <vt:lpstr>გამოვა გრაფა, სადაც ვწერთ ჩვენთვის სასურველ თემას, რუბრიკას, სიტყვას და ვაჭერთ მოძებნის ღილაკს  მიღებული ინფორმაცია შესაძლოა გაიფილტროს სტატიების სრული ტექსტების და წლების მიხედვითაც. </vt:lpstr>
      <vt:lpstr>ძიების შედეგად დავინახავთ ბაზის მიერ შემოთვაზებულ ყველა იმ სტატიას, რომელიც ჩვენთვის საინტერესო თემას შეეხება.  მათი გაფილტვრა ასევე შეგვიძლია ვებ-გვერდის მარჯვენა კუთხეში არსებული ფილტრებით, რომელთა დახმარებითაც მიღებული ინფორმაცია შეგვიძლია დავალაგოთ საჭიროების მიხედვით.  </vt:lpstr>
      <vt:lpstr>მოძიებულ სტატიას შეიძლება გავეცნოთ სურვილის მიხედვით. მაგ.: გადმოვწეროთ და შევინახოთ პდფ ვერსია, ან წავიკითხოთ ონლაინ ტექსტი. ასევე, მარცხენა მხარეს განთავსებული სამუშაო ინსტრუმენტების შესაბამისად, მოვნიშნოთ, შევინახოთ და ა.შ. </vt:lpstr>
      <vt:lpstr>მადლობა     ყურადღებისთვის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ინსტრუქცია</dc:title>
  <dc:creator>user</dc:creator>
  <cp:lastModifiedBy>Sikhuashvili Tea</cp:lastModifiedBy>
  <cp:revision>49</cp:revision>
  <dcterms:created xsi:type="dcterms:W3CDTF">2006-08-16T00:00:00Z</dcterms:created>
  <dcterms:modified xsi:type="dcterms:W3CDTF">2024-07-26T11:01:55Z</dcterms:modified>
</cp:coreProperties>
</file>